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6" r:id="rId1"/>
  </p:sldMasterIdLst>
  <p:notesMasterIdLst>
    <p:notesMasterId r:id="rId3"/>
  </p:notesMasterIdLst>
  <p:sldIdLst>
    <p:sldId id="267" r:id="rId2"/>
  </p:sldIdLst>
  <p:sldSz cx="7775575" cy="10907713"/>
  <p:notesSz cx="6807200" cy="9939338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C947F"/>
    <a:srgbClr val="63BFAA"/>
    <a:srgbClr val="640000"/>
    <a:srgbClr val="EE8593"/>
    <a:srgbClr val="88C897"/>
    <a:srgbClr val="E94708"/>
    <a:srgbClr val="906E30"/>
    <a:srgbClr val="82582D"/>
    <a:srgbClr val="A4723A"/>
    <a:srgbClr val="6647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1518" y="0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786" cy="498693"/>
          </a:xfrm>
          <a:prstGeom prst="rect">
            <a:avLst/>
          </a:prstGeom>
        </p:spPr>
        <p:txBody>
          <a:bodyPr vert="horz" lIns="91569" tIns="45785" rIns="91569" bIns="45785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1" y="0"/>
            <a:ext cx="2949786" cy="498693"/>
          </a:xfrm>
          <a:prstGeom prst="rect">
            <a:avLst/>
          </a:prstGeom>
        </p:spPr>
        <p:txBody>
          <a:bodyPr vert="horz" lIns="91569" tIns="45785" rIns="91569" bIns="45785" rtlCol="0"/>
          <a:lstStyle>
            <a:lvl1pPr algn="r">
              <a:defRPr sz="1100"/>
            </a:lvl1pPr>
          </a:lstStyle>
          <a:p>
            <a:fld id="{70F99883-74AE-4A2C-81B7-5B86A08198C0}" type="datetimeFigureOut">
              <a:rPr kumimoji="1" lang="ja-JP" altLang="en-US" smtClean="0"/>
              <a:t>2021/6/25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08213" y="1241425"/>
            <a:ext cx="239077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69" tIns="45785" rIns="91569" bIns="4578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569" tIns="45785" rIns="91569" bIns="4578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649"/>
            <a:ext cx="2949786" cy="498692"/>
          </a:xfrm>
          <a:prstGeom prst="rect">
            <a:avLst/>
          </a:prstGeom>
        </p:spPr>
        <p:txBody>
          <a:bodyPr vert="horz" lIns="91569" tIns="45785" rIns="91569" bIns="45785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1" y="9440649"/>
            <a:ext cx="2949786" cy="498692"/>
          </a:xfrm>
          <a:prstGeom prst="rect">
            <a:avLst/>
          </a:prstGeom>
        </p:spPr>
        <p:txBody>
          <a:bodyPr vert="horz" lIns="91569" tIns="45785" rIns="91569" bIns="45785" rtlCol="0" anchor="b"/>
          <a:lstStyle>
            <a:lvl1pPr algn="r">
              <a:defRPr sz="11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  <a:prstGeom prst="rect">
            <a:avLst/>
          </a:prstGeo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6/25/2021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6/25/2021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6/25/2021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0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287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6/25/2021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  <a:prstGeom prst="rect">
            <a:avLst/>
          </a:prstGeo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6/25/2021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6/25/2021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6/25/2021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6/25/2021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6/25/2021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6/25/2021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6/25/2021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63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image" Target="../media/image3.emf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図 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876" y="196283"/>
            <a:ext cx="2731558" cy="504000"/>
          </a:xfrm>
          <a:prstGeom prst="rect">
            <a:avLst/>
          </a:prstGeom>
          <a:noFill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14"/>
          <a:stretch/>
        </p:blipFill>
        <p:spPr bwMode="auto">
          <a:xfrm>
            <a:off x="-36224" y="734291"/>
            <a:ext cx="7775575" cy="10404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342" y="2319517"/>
            <a:ext cx="1440000" cy="14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 descr="Z:\47870-0707_JP160708\第五弾（48点）-0720(241-254)\247_836d_baby\未标题-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915" y="776579"/>
            <a:ext cx="7509162" cy="1540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79763" y="984787"/>
            <a:ext cx="5943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 smtClean="0">
                <a:solidFill>
                  <a:srgbClr val="7030A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　帯状疱疹後関連痛</a:t>
            </a:r>
            <a:r>
              <a:rPr lang="ja-JP" altLang="en-US" sz="2800" dirty="0">
                <a:solidFill>
                  <a:srgbClr val="7030A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に</a:t>
            </a:r>
          </a:p>
          <a:p>
            <a:pPr algn="ctr"/>
            <a:r>
              <a:rPr lang="ja-JP" altLang="en-US" sz="4400" dirty="0">
                <a:solidFill>
                  <a:srgbClr val="FF000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神経ブロック</a:t>
            </a:r>
            <a:r>
              <a:rPr lang="ja-JP" altLang="en-US" sz="4400" dirty="0" smtClean="0">
                <a:solidFill>
                  <a:srgbClr val="FF000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治療 </a:t>
            </a:r>
            <a:r>
              <a:rPr lang="ja-JP" altLang="en-US" sz="2800" dirty="0" smtClean="0">
                <a:solidFill>
                  <a:srgbClr val="7030A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を実施</a:t>
            </a:r>
            <a:endParaRPr lang="zh-CN" altLang="en-US" sz="2800" dirty="0">
              <a:solidFill>
                <a:srgbClr val="7030A0"/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pic>
        <p:nvPicPr>
          <p:cNvPr id="12" name="Picture 15"/>
          <p:cNvPicPr>
            <a:picLocks noChangeAspect="1" noChangeArrowheads="1"/>
          </p:cNvPicPr>
          <p:nvPr/>
        </p:nvPicPr>
        <p:blipFill>
          <a:blip r:embed="rId6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685" y="5495771"/>
            <a:ext cx="1440000" cy="14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1" name="Picture 1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214" y="3853340"/>
            <a:ext cx="1440000" cy="14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3" name="TextBox 62"/>
          <p:cNvSpPr txBox="1"/>
          <p:nvPr/>
        </p:nvSpPr>
        <p:spPr>
          <a:xfrm>
            <a:off x="1994478" y="1865178"/>
            <a:ext cx="5443998" cy="403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ja-JP" altLang="en-US" sz="1600" b="1" dirty="0" smtClean="0">
                <a:latin typeface="+mj-ea"/>
                <a:ea typeface="+mj-ea"/>
              </a:rPr>
              <a:t>　</a:t>
            </a:r>
            <a:endParaRPr lang="zh-CN" altLang="en-US" sz="1600" b="1" dirty="0">
              <a:latin typeface="+mj-ea"/>
              <a:ea typeface="+mj-ea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485060" y="2535580"/>
            <a:ext cx="136447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ja-JP" sz="2300" b="1" dirty="0" smtClean="0">
                <a:solidFill>
                  <a:srgbClr val="64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帯状疱疹</a:t>
            </a:r>
            <a:endParaRPr lang="en-US" altLang="ja-JP" sz="2300" b="1" dirty="0">
              <a:solidFill>
                <a:srgbClr val="64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en-US" altLang="ja-JP" sz="2300" b="1" dirty="0" smtClean="0">
                <a:solidFill>
                  <a:srgbClr val="64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  </a:t>
            </a:r>
            <a:r>
              <a:rPr lang="ja-JP" altLang="ja-JP" sz="2300" b="1" dirty="0" smtClean="0">
                <a:solidFill>
                  <a:srgbClr val="64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関連痛</a:t>
            </a:r>
            <a:endParaRPr lang="en-US" altLang="ja-JP" sz="2300" b="1" dirty="0" smtClean="0">
              <a:solidFill>
                <a:srgbClr val="64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1200" b="1" dirty="0" smtClean="0">
                <a:solidFill>
                  <a:srgbClr val="64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　</a:t>
            </a:r>
            <a:r>
              <a:rPr lang="ja-JP" altLang="en-US" sz="1200" b="1" smtClean="0">
                <a:solidFill>
                  <a:srgbClr val="64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  </a:t>
            </a:r>
            <a:r>
              <a:rPr lang="ja-JP" altLang="en-US" sz="1200" b="1" smtClean="0">
                <a:solidFill>
                  <a:srgbClr val="64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 </a:t>
            </a:r>
            <a:r>
              <a:rPr lang="ja-JP" altLang="en-US" sz="1200" b="1" dirty="0" smtClean="0">
                <a:solidFill>
                  <a:srgbClr val="64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400" b="1" dirty="0" smtClean="0">
                <a:solidFill>
                  <a:srgbClr val="64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とは</a:t>
            </a:r>
            <a:endParaRPr lang="ja-JP" altLang="en-US" sz="1400" dirty="0">
              <a:solidFill>
                <a:srgbClr val="64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384962" y="4201640"/>
            <a:ext cx="153760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b="1" dirty="0">
                <a:solidFill>
                  <a:srgbClr val="640000"/>
                </a:solidFill>
                <a:ea typeface="HG丸ｺﾞｼｯｸM-PRO" panose="020F0600000000000000" pitchFamily="50" charset="-128"/>
                <a:cs typeface="Times New Roman" panose="02020603050405020304" pitchFamily="18" charset="0"/>
              </a:rPr>
              <a:t> </a:t>
            </a:r>
            <a:r>
              <a:rPr lang="ja-JP" altLang="en-US" sz="2000" b="1" dirty="0" smtClean="0">
                <a:solidFill>
                  <a:srgbClr val="640000"/>
                </a:solidFill>
                <a:ea typeface="HG丸ｺﾞｼｯｸM-PRO" panose="020F0600000000000000" pitchFamily="50" charset="-128"/>
                <a:cs typeface="Times New Roman" panose="02020603050405020304" pitchFamily="18" charset="0"/>
              </a:rPr>
              <a:t> </a:t>
            </a:r>
            <a:r>
              <a:rPr lang="ja-JP" altLang="en-US" sz="2300" b="1" dirty="0" smtClean="0">
                <a:solidFill>
                  <a:srgbClr val="64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早期治療</a:t>
            </a:r>
            <a:endParaRPr lang="en-US" altLang="ja-JP" sz="2300" b="1" dirty="0" smtClean="0">
              <a:solidFill>
                <a:srgbClr val="64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2400" b="1" dirty="0" smtClean="0">
                <a:solidFill>
                  <a:srgbClr val="64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　</a:t>
            </a:r>
            <a:r>
              <a:rPr lang="ja-JP" altLang="en-US" sz="1400" b="1" dirty="0" smtClean="0">
                <a:solidFill>
                  <a:srgbClr val="64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が大切</a:t>
            </a:r>
            <a:endParaRPr lang="en-US" altLang="ja-JP" sz="1400" b="1" dirty="0" smtClean="0">
              <a:solidFill>
                <a:srgbClr val="64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pic>
        <p:nvPicPr>
          <p:cNvPr id="16" name="Picture 4"/>
          <p:cNvPicPr>
            <a:picLocks noChangeAspect="1" noChangeArrowheads="1"/>
          </p:cNvPicPr>
          <p:nvPr/>
        </p:nvPicPr>
        <p:blipFill>
          <a:blip r:embed="rId8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188" y="2367688"/>
            <a:ext cx="5389286" cy="13318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正方形/長方形 3"/>
          <p:cNvSpPr/>
          <p:nvPr/>
        </p:nvSpPr>
        <p:spPr>
          <a:xfrm>
            <a:off x="1967495" y="3930440"/>
            <a:ext cx="557081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b="1" dirty="0" smtClean="0">
                <a:latin typeface="+mn-ea"/>
                <a:cs typeface="Times New Roman" panose="02020603050405020304" pitchFamily="18" charset="0"/>
              </a:rPr>
              <a:t>　</a:t>
            </a:r>
            <a:r>
              <a:rPr lang="ja-JP" altLang="ja-JP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帯状疱疹</a:t>
            </a:r>
            <a:r>
              <a:rPr lang="ja-JP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に罹った</a:t>
            </a:r>
            <a:r>
              <a:rPr lang="ja-JP" altLang="ja-JP" sz="16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約</a:t>
            </a:r>
            <a:r>
              <a:rPr lang="en-US" altLang="ja-JP" sz="16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20</a:t>
            </a:r>
            <a:r>
              <a:rPr lang="ja-JP" altLang="ja-JP" sz="1600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％</a:t>
            </a:r>
            <a:r>
              <a:rPr lang="ja-JP" altLang="en-US" sz="16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が</a:t>
            </a:r>
            <a:r>
              <a:rPr lang="ja-JP" altLang="ja-JP" sz="1600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帯状疱疹後神経痛</a:t>
            </a:r>
            <a:r>
              <a:rPr lang="ja-JP" altLang="ja-JP" sz="16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に移行</a:t>
            </a:r>
            <a:r>
              <a:rPr lang="ja-JP" altLang="ja-JP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する</a:t>
            </a:r>
            <a:endParaRPr lang="en-US" altLang="ja-JP" sz="1600" dirty="0" smtClean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ja-JP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と言われ</a:t>
            </a:r>
            <a:r>
              <a:rPr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､</a:t>
            </a:r>
            <a:r>
              <a:rPr lang="ja-JP" altLang="ja-JP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特に</a:t>
            </a:r>
            <a:r>
              <a:rPr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、</a:t>
            </a:r>
            <a:r>
              <a:rPr lang="ja-JP" altLang="ja-JP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高齢者</a:t>
            </a:r>
            <a:r>
              <a:rPr lang="ja-JP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や帯状疱疹の皮膚症状が重く痛み</a:t>
            </a:r>
            <a:r>
              <a:rPr lang="ja-JP" altLang="ja-JP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が</a:t>
            </a:r>
            <a:endParaRPr lang="en-US" altLang="ja-JP" sz="1600" dirty="0" smtClean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ja-JP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強い</a:t>
            </a:r>
            <a:r>
              <a:rPr lang="ja-JP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場合</a:t>
            </a:r>
            <a:r>
              <a:rPr lang="ja-JP" altLang="ja-JP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は</a:t>
            </a:r>
            <a:r>
              <a:rPr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、</a:t>
            </a:r>
            <a:r>
              <a:rPr lang="ja-JP" altLang="ja-JP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早期治療</a:t>
            </a:r>
            <a:r>
              <a:rPr lang="ja-JP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が大切です</a:t>
            </a:r>
            <a:r>
              <a:rPr lang="ja-JP" altLang="ja-JP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。</a:t>
            </a:r>
            <a:endParaRPr lang="en-US" altLang="ja-JP" sz="1600" dirty="0" smtClean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600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「</a:t>
            </a:r>
            <a:r>
              <a:rPr lang="ja-JP" altLang="ja-JP" sz="1600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神経ブロック</a:t>
            </a:r>
            <a:r>
              <a:rPr lang="ja-JP" altLang="en-US" sz="1600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注射」</a:t>
            </a:r>
            <a:r>
              <a:rPr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で</a:t>
            </a:r>
            <a:r>
              <a:rPr lang="ja-JP" altLang="ja-JP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患部</a:t>
            </a:r>
            <a:r>
              <a:rPr lang="ja-JP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の炎症を抑え、痛みを軽減</a:t>
            </a:r>
            <a:r>
              <a:rPr lang="ja-JP" altLang="ja-JP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する</a:t>
            </a:r>
            <a:endParaRPr lang="en-US" altLang="ja-JP" sz="1600" dirty="0" smtClean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ja-JP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ことで神経痛</a:t>
            </a:r>
            <a:r>
              <a:rPr lang="ja-JP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への移行を抑制する効果</a:t>
            </a:r>
            <a:r>
              <a:rPr lang="ja-JP" altLang="ja-JP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が</a:t>
            </a:r>
            <a:r>
              <a:rPr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得られます。</a:t>
            </a:r>
            <a:endParaRPr lang="ja-JP" altLang="en-US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846325" y="5841033"/>
            <a:ext cx="58098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b="1" dirty="0" smtClean="0"/>
              <a:t>　</a:t>
            </a:r>
            <a:r>
              <a:rPr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常勤</a:t>
            </a: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の麻酔科専門医</a:t>
            </a:r>
            <a:r>
              <a:rPr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が外来で痛み</a:t>
            </a: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</a:t>
            </a:r>
            <a:r>
              <a:rPr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治療を</a:t>
            </a: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行っています</a:t>
            </a:r>
            <a:r>
              <a:rPr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</a:t>
            </a:r>
            <a:endParaRPr lang="en-US" altLang="ja-JP" sz="16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600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「神経</a:t>
            </a:r>
            <a:r>
              <a:rPr lang="ja-JP" altLang="en-US" sz="16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ブロック</a:t>
            </a:r>
            <a:r>
              <a:rPr lang="ja-JP" altLang="en-US" sz="1600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注射」　「レーザー治療」　「薬物治療」</a:t>
            </a:r>
            <a:r>
              <a:rPr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の他、</a:t>
            </a:r>
            <a:endParaRPr lang="en-US" altLang="ja-JP" sz="16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漢方薬等</a:t>
            </a:r>
            <a:r>
              <a:rPr lang="ja-JP" altLang="en-US" sz="1600" u="sng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東洋</a:t>
            </a:r>
            <a:r>
              <a:rPr lang="ja-JP" altLang="en-US" sz="1600" u="sng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医学を組み合わせる</a:t>
            </a: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ことで</a:t>
            </a:r>
            <a:r>
              <a:rPr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効果も期待</a:t>
            </a: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できます。</a:t>
            </a: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77755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pic>
        <p:nvPicPr>
          <p:cNvPr id="22" name="Picture 3" descr="Z:\47870-0707_JP160708\第五弾（48点）-0720(241-254)\248_837d_baby\837d_baby_OL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4208" y="6912870"/>
            <a:ext cx="4212322" cy="1599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/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64" t="6162" r="13047" b="16387"/>
          <a:stretch/>
        </p:blipFill>
        <p:spPr>
          <a:xfrm>
            <a:off x="664417" y="6986402"/>
            <a:ext cx="2607476" cy="1980207"/>
          </a:xfrm>
          <a:prstGeom prst="rect">
            <a:avLst/>
          </a:prstGeom>
        </p:spPr>
      </p:pic>
      <p:sp>
        <p:nvSpPr>
          <p:cNvPr id="11" name="正方形/長方形 10"/>
          <p:cNvSpPr/>
          <p:nvPr/>
        </p:nvSpPr>
        <p:spPr>
          <a:xfrm>
            <a:off x="4123591" y="7131263"/>
            <a:ext cx="2764062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✽ 腰、下肢痛　　</a:t>
            </a:r>
            <a:endParaRPr lang="en-US" altLang="ja-JP" sz="10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✽ 肩や首・上肢の痛み</a:t>
            </a:r>
            <a:endParaRPr lang="en-US" altLang="ja-JP" sz="10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en-US" altLang="ja-JP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✽ </a:t>
            </a:r>
            <a:r>
              <a:rPr lang="ja-JP" altLang="en-US" sz="1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頭痛、頭部</a:t>
            </a:r>
            <a:r>
              <a:rPr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や顔の</a:t>
            </a:r>
            <a:r>
              <a:rPr lang="ja-JP" altLang="en-US" sz="1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痛み</a:t>
            </a:r>
            <a:endParaRPr lang="en-US" altLang="ja-JP" sz="10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0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✽ </a:t>
            </a:r>
            <a:r>
              <a:rPr lang="ja-JP" altLang="en-US" sz="1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顔面</a:t>
            </a:r>
            <a:r>
              <a:rPr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神経麻痺や突発性</a:t>
            </a:r>
            <a:r>
              <a:rPr lang="ja-JP" altLang="en-US" sz="1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難聴</a:t>
            </a:r>
            <a:endParaRPr lang="en-US" altLang="ja-JP" sz="10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en-US" altLang="ja-JP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✽ </a:t>
            </a:r>
            <a:r>
              <a:rPr lang="ja-JP" altLang="en-US" sz="1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眼瞼けいれん</a:t>
            </a:r>
            <a:r>
              <a:rPr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や顔面</a:t>
            </a:r>
            <a:r>
              <a:rPr lang="ja-JP" altLang="en-US" sz="1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けいれん　など</a:t>
            </a:r>
            <a:endParaRPr lang="en-US" altLang="ja-JP" sz="10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　     幅広く</a:t>
            </a:r>
            <a:r>
              <a:rPr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治療を行っています</a:t>
            </a:r>
            <a:r>
              <a:rPr lang="ja-JP" altLang="en-US" sz="1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</a:t>
            </a:r>
            <a:endParaRPr lang="en-US" altLang="ja-JP" sz="10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     どうぞお気軽</a:t>
            </a:r>
            <a:r>
              <a:rPr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にご相談ください。</a:t>
            </a:r>
          </a:p>
        </p:txBody>
      </p:sp>
      <p:sp>
        <p:nvSpPr>
          <p:cNvPr id="24" name="TextBox 45"/>
          <p:cNvSpPr txBox="1"/>
          <p:nvPr/>
        </p:nvSpPr>
        <p:spPr>
          <a:xfrm>
            <a:off x="608628" y="9847576"/>
            <a:ext cx="3327649" cy="861774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　　　　</a:t>
            </a:r>
            <a:r>
              <a:rPr lang="ja-JP" altLang="en-US" sz="1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en-US" altLang="ja-JP" sz="10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0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医療機関からのご予約・お問い合わせ</a:t>
            </a:r>
            <a:r>
              <a:rPr lang="en-US" altLang="ja-JP" sz="10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r>
              <a:rPr lang="ja-JP" altLang="en-US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</a:t>
            </a:r>
            <a:r>
              <a:rPr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endParaRPr lang="en-US" altLang="ja-JP" sz="1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r>
              <a:rPr lang="ja-JP" altLang="en-US" sz="1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r>
              <a:rPr lang="ja-JP" altLang="en-US" sz="1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地域</a:t>
            </a:r>
            <a:r>
              <a:rPr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医療連携室</a:t>
            </a:r>
            <a:endParaRPr lang="en-US" altLang="ja-JP" sz="1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</a:t>
            </a:r>
            <a:r>
              <a:rPr lang="zh-TW" altLang="en-US" sz="1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☎ </a:t>
            </a:r>
            <a:r>
              <a:rPr lang="ja-JP" altLang="en-US" sz="1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０２８０－２３－７０９０</a:t>
            </a:r>
            <a:r>
              <a:rPr lang="en-US" altLang="zh-TW" sz="1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en-US" altLang="zh-TW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直通</a:t>
            </a:r>
            <a:r>
              <a:rPr lang="en-US" altLang="zh-TW" sz="1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                     </a:t>
            </a:r>
          </a:p>
          <a:p>
            <a:r>
              <a:rPr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     </a:t>
            </a:r>
            <a:r>
              <a:rPr lang="zh-TW" altLang="en-US" sz="1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平 日</a:t>
            </a:r>
            <a:r>
              <a:rPr lang="ja-JP" altLang="en-US" sz="1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:</a:t>
            </a:r>
            <a:r>
              <a:rPr lang="ja-JP" altLang="en-US" sz="1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午前</a:t>
            </a:r>
            <a:r>
              <a:rPr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８時３０分～</a:t>
            </a:r>
            <a:r>
              <a:rPr lang="zh-TW" altLang="en-US" sz="1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午後</a:t>
            </a:r>
            <a:r>
              <a:rPr lang="ja-JP" altLang="en-US" sz="1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４</a:t>
            </a:r>
            <a:r>
              <a:rPr lang="zh-TW" altLang="en-US" sz="1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時</a:t>
            </a:r>
            <a:r>
              <a:rPr lang="ja-JP" altLang="en-US" sz="1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３０分</a:t>
            </a:r>
            <a:endParaRPr lang="en-US" altLang="zh-TW" sz="10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　　   　 第１・３土曜日　：　午前</a:t>
            </a:r>
            <a:r>
              <a:rPr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８時３０分～正午　　</a:t>
            </a:r>
            <a:r>
              <a:rPr lang="ja-JP" altLang="en-US" sz="1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</a:t>
            </a:r>
            <a:r>
              <a:rPr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lang="zh-CN" altLang="en-US" sz="1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2009060" y="2461453"/>
            <a:ext cx="528747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b="1" dirty="0" smtClean="0">
                <a:latin typeface="+mn-ea"/>
              </a:rPr>
              <a:t>　</a:t>
            </a:r>
            <a:r>
              <a:rPr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帯状疱疹による痛みは大きく３つ</a:t>
            </a: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に分けられます。</a:t>
            </a:r>
          </a:p>
          <a:p>
            <a:r>
              <a:rPr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・皮疹</a:t>
            </a: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が出る前に生じる</a:t>
            </a:r>
            <a:r>
              <a:rPr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痛み </a:t>
            </a:r>
            <a:r>
              <a:rPr lang="ja-JP" altLang="en-US" sz="1600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“先行痛”</a:t>
            </a:r>
            <a:endParaRPr lang="en-US" altLang="ja-JP" sz="1600" dirty="0" smtClean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・皮疹がある時期の </a:t>
            </a:r>
            <a:r>
              <a:rPr lang="ja-JP" altLang="en-US" sz="1600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“急性帯状疱疹痛”</a:t>
            </a:r>
            <a:r>
              <a:rPr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lang="en-US" altLang="ja-JP" sz="16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</a:t>
            </a:r>
            <a:r>
              <a:rPr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皮疹が治った後の慢性痛である </a:t>
            </a:r>
            <a:r>
              <a:rPr lang="ja-JP" altLang="en-US" sz="1600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“帯状疱疹後神経痛”</a:t>
            </a:r>
            <a:endParaRPr lang="ja-JP" altLang="en-US" sz="1600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27" name="Picture 4"/>
          <p:cNvPicPr>
            <a:picLocks noChangeAspect="1" noChangeArrowheads="1"/>
          </p:cNvPicPr>
          <p:nvPr/>
        </p:nvPicPr>
        <p:blipFill>
          <a:blip r:embed="rId8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188" y="5652725"/>
            <a:ext cx="5408241" cy="1185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テキスト ボックス 22"/>
          <p:cNvSpPr txBox="1"/>
          <p:nvPr/>
        </p:nvSpPr>
        <p:spPr>
          <a:xfrm rot="20443488">
            <a:off x="1056293" y="820772"/>
            <a:ext cx="14350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HGP明朝E" panose="02020900000000000000" pitchFamily="18" charset="-128"/>
                <a:ea typeface="HGP明朝E" panose="02020900000000000000" pitchFamily="18" charset="-128"/>
              </a:rPr>
              <a:t>麻酔科</a:t>
            </a:r>
            <a:endParaRPr kumimoji="1" lang="ja-JP" altLang="en-US" sz="200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941993" y="8974280"/>
            <a:ext cx="2142215" cy="66172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solidFill>
                  <a:srgbClr val="FF0000"/>
                </a:solidFill>
              </a:rPr>
              <a:t>　　　　　　</a:t>
            </a:r>
            <a:r>
              <a:rPr kumimoji="1" lang="ja-JP" altLang="en-US" sz="900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加瀬麻酔科部長</a:t>
            </a:r>
            <a:endParaRPr kumimoji="1" lang="en-US" altLang="ja-JP" sz="900" dirty="0" smtClean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9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900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9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ペインクリニック専門医</a:t>
            </a:r>
            <a:endParaRPr lang="en-US" altLang="ja-JP" sz="9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9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日本</a:t>
            </a:r>
            <a:r>
              <a: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麻酔科学会認定麻酔科</a:t>
            </a:r>
            <a:r>
              <a:rPr lang="ja-JP" altLang="en-US" sz="9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指導医</a:t>
            </a:r>
            <a:endParaRPr lang="en-US" altLang="ja-JP" sz="9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9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日本</a:t>
            </a:r>
            <a:r>
              <a: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東洋医学会認定漢方専門医</a:t>
            </a:r>
            <a:endParaRPr kumimoji="1" lang="ja-JP" altLang="en-US" sz="900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25" name="Picture 4"/>
          <p:cNvPicPr>
            <a:picLocks noChangeAspect="1" noChangeArrowheads="1"/>
          </p:cNvPicPr>
          <p:nvPr/>
        </p:nvPicPr>
        <p:blipFill>
          <a:blip r:embed="rId8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3234" y="3861194"/>
            <a:ext cx="5408240" cy="1543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" name="正方形/長方形 27"/>
          <p:cNvSpPr/>
          <p:nvPr/>
        </p:nvSpPr>
        <p:spPr>
          <a:xfrm>
            <a:off x="549426" y="5848727"/>
            <a:ext cx="1189749" cy="8156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b="1" dirty="0">
                <a:solidFill>
                  <a:srgbClr val="640000"/>
                </a:solidFill>
                <a:ea typeface="HG丸ｺﾞｼｯｸM-PRO" panose="020F0600000000000000" pitchFamily="50" charset="-128"/>
                <a:cs typeface="Times New Roman" panose="02020603050405020304" pitchFamily="18" charset="0"/>
              </a:rPr>
              <a:t> </a:t>
            </a:r>
            <a:r>
              <a:rPr lang="ja-JP" altLang="en-US" sz="2000" b="1" dirty="0" smtClean="0">
                <a:solidFill>
                  <a:srgbClr val="640000"/>
                </a:solidFill>
                <a:ea typeface="HG丸ｺﾞｼｯｸM-PRO" panose="020F0600000000000000" pitchFamily="50" charset="-128"/>
                <a:cs typeface="Times New Roman" panose="02020603050405020304" pitchFamily="18" charset="0"/>
              </a:rPr>
              <a:t> </a:t>
            </a:r>
            <a:r>
              <a:rPr lang="ja-JP" altLang="en-US" sz="2300" b="1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当院の</a:t>
            </a:r>
            <a:endParaRPr lang="en-US" altLang="ja-JP" sz="2300" b="1" dirty="0" smtClean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2400" b="1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24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 </a:t>
            </a:r>
            <a:r>
              <a:rPr lang="ja-JP" altLang="en-US" sz="800" b="1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 </a:t>
            </a:r>
            <a:r>
              <a:rPr lang="ja-JP" altLang="en-US" sz="1400" b="1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特徴</a:t>
            </a:r>
            <a:endParaRPr lang="en-US" altLang="ja-JP" sz="1400" b="1" dirty="0" smtClean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30" name="TextBox 45"/>
          <p:cNvSpPr txBox="1"/>
          <p:nvPr/>
        </p:nvSpPr>
        <p:spPr>
          <a:xfrm>
            <a:off x="4294909" y="9847576"/>
            <a:ext cx="2701636" cy="861774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　 </a:t>
            </a:r>
            <a:r>
              <a:rPr lang="ja-JP" altLang="en-US" sz="1000" dirty="0" smtClean="0">
                <a:latin typeface="+mn-ea"/>
              </a:rPr>
              <a:t>　</a:t>
            </a:r>
            <a:r>
              <a:rPr lang="en-US" altLang="ja-JP" sz="10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0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患者さまご自身でご予約の場合</a:t>
            </a:r>
            <a:r>
              <a:rPr lang="en-US" altLang="ja-JP" sz="10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r>
              <a:rPr lang="ja-JP" altLang="en-US" sz="10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</a:t>
            </a:r>
            <a:r>
              <a:rPr lang="ja-JP" altLang="en-US" sz="1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endParaRPr lang="en-US" altLang="ja-JP" sz="1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予約</a:t>
            </a:r>
            <a:r>
              <a:rPr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センター</a:t>
            </a:r>
            <a:endParaRPr lang="en-US" altLang="ja-JP" sz="1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☎ ０２８０－２３－７１１７ </a:t>
            </a:r>
            <a:r>
              <a:rPr lang="en-US" altLang="zh-TW" sz="1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直通</a:t>
            </a:r>
            <a:r>
              <a:rPr lang="en-US" altLang="zh-TW" sz="1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                     </a:t>
            </a:r>
          </a:p>
          <a:p>
            <a:r>
              <a:rPr lang="ja-JP" altLang="en-US" sz="1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   　</a:t>
            </a:r>
            <a:r>
              <a:rPr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zh-TW" altLang="en-US" sz="1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平 日</a:t>
            </a:r>
            <a:r>
              <a:rPr lang="ja-JP" altLang="en-US" sz="1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：　午前８時～</a:t>
            </a:r>
            <a:r>
              <a:rPr lang="zh-TW" altLang="en-US" sz="1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午後</a:t>
            </a:r>
            <a:r>
              <a:rPr lang="ja-JP" altLang="en-US" sz="1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４時</a:t>
            </a:r>
            <a:endParaRPr lang="en-US" altLang="zh-TW" sz="10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  </a:t>
            </a:r>
            <a:r>
              <a:rPr lang="ja-JP" altLang="en-US" sz="8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ja-JP" altLang="en-US" sz="1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  第１・３土曜日　：　午前８時～</a:t>
            </a:r>
            <a:r>
              <a:rPr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正午　　</a:t>
            </a:r>
            <a:r>
              <a:rPr lang="ja-JP" altLang="en-US" sz="1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</a:t>
            </a:r>
            <a:r>
              <a:rPr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lang="zh-CN" altLang="en-US" sz="1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1202276"/>
              </p:ext>
            </p:extLst>
          </p:nvPr>
        </p:nvGraphicFramePr>
        <p:xfrm>
          <a:off x="3410648" y="8625080"/>
          <a:ext cx="3747126" cy="10109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15998"/>
                <a:gridCol w="933071"/>
                <a:gridCol w="277091"/>
                <a:gridCol w="263236"/>
                <a:gridCol w="277091"/>
                <a:gridCol w="1080655"/>
                <a:gridCol w="299984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900" b="0" dirty="0" smtClean="0"/>
                        <a:t>診療日</a:t>
                      </a:r>
                      <a:endParaRPr kumimoji="1" lang="ja-JP" altLang="en-US" sz="9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900" b="1" dirty="0" smtClean="0"/>
                        <a:t>月</a:t>
                      </a:r>
                      <a:endParaRPr kumimoji="1" lang="ja-JP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900" b="0" dirty="0" smtClean="0"/>
                        <a:t>火</a:t>
                      </a:r>
                      <a:endParaRPr kumimoji="1" lang="ja-JP" altLang="en-US" sz="9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900" b="0" dirty="0" smtClean="0"/>
                        <a:t>水</a:t>
                      </a:r>
                      <a:endParaRPr kumimoji="1" lang="ja-JP" altLang="en-US" sz="9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900" b="0" dirty="0" smtClean="0"/>
                        <a:t>木</a:t>
                      </a:r>
                      <a:endParaRPr kumimoji="1" lang="ja-JP" altLang="en-US" sz="9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900" b="1" dirty="0" smtClean="0"/>
                        <a:t>金</a:t>
                      </a:r>
                      <a:endParaRPr kumimoji="1" lang="ja-JP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900" b="0" dirty="0" smtClean="0"/>
                        <a:t>土</a:t>
                      </a:r>
                      <a:endParaRPr kumimoji="1" lang="ja-JP" altLang="en-US" sz="9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777514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ＭＳ Ｐゴシック" panose="020B0600070205080204" pitchFamily="50" charset="-128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77514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+mn-ea"/>
                          <a:cs typeface="+mn-cs"/>
                        </a:rPr>
                        <a:t>予約可</a:t>
                      </a:r>
                      <a:endParaRPr kumimoji="1" lang="en-US" altLang="ja-JP" sz="900" b="0" dirty="0" smtClean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777514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○</a:t>
                      </a:r>
                      <a:endParaRPr kumimoji="1" lang="en-US" altLang="ja-JP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77514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9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：</a:t>
                      </a: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00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～</a:t>
                      </a: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11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：</a:t>
                      </a: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00</a:t>
                      </a:r>
                      <a:endParaRPr kumimoji="1" lang="ja-JP" altLang="en-US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kumimoji="1" lang="ja-JP" altLang="en-US" sz="900" b="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300000"/>
                        </a:lnSpc>
                      </a:pPr>
                      <a:r>
                        <a:rPr kumimoji="1" lang="ja-JP" altLang="en-US" sz="900" b="0" dirty="0" smtClean="0">
                          <a:latin typeface="+mn-ea"/>
                          <a:ea typeface="+mn-ea"/>
                        </a:rPr>
                        <a:t>－</a:t>
                      </a:r>
                      <a:endParaRPr kumimoji="1" lang="ja-JP" altLang="en-US" sz="900" b="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300000"/>
                        </a:lnSpc>
                      </a:pPr>
                      <a:r>
                        <a:rPr kumimoji="1" lang="ja-JP" altLang="en-US" sz="900" b="0" dirty="0" smtClean="0">
                          <a:latin typeface="+mn-ea"/>
                          <a:ea typeface="+mn-ea"/>
                        </a:rPr>
                        <a:t>－</a:t>
                      </a:r>
                      <a:endParaRPr kumimoji="1" lang="ja-JP" altLang="en-US" sz="900" b="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300000"/>
                        </a:lnSpc>
                      </a:pPr>
                      <a:r>
                        <a:rPr kumimoji="1" lang="ja-JP" altLang="en-US" sz="900" b="0" dirty="0" smtClean="0">
                          <a:latin typeface="+mn-ea"/>
                          <a:ea typeface="+mn-ea"/>
                        </a:rPr>
                        <a:t>－</a:t>
                      </a:r>
                      <a:endParaRPr kumimoji="1" lang="ja-JP" altLang="en-US" sz="900" b="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900" b="0" dirty="0" smtClean="0">
                          <a:latin typeface="+mn-ea"/>
                          <a:ea typeface="+mn-ea"/>
                        </a:rPr>
                        <a:t>○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900" b="0" dirty="0" smtClean="0">
                          <a:latin typeface="+mn-ea"/>
                          <a:ea typeface="+mn-ea"/>
                        </a:rPr>
                        <a:t>9</a:t>
                      </a:r>
                      <a:r>
                        <a:rPr kumimoji="1" lang="ja-JP" altLang="en-US" sz="900" b="0" dirty="0" smtClean="0"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900" b="0" dirty="0" smtClean="0">
                          <a:latin typeface="+mn-ea"/>
                          <a:ea typeface="+mn-ea"/>
                        </a:rPr>
                        <a:t>00</a:t>
                      </a:r>
                      <a:r>
                        <a:rPr kumimoji="1" lang="ja-JP" altLang="en-US" sz="900" b="0" dirty="0" smtClean="0">
                          <a:latin typeface="+mn-ea"/>
                          <a:ea typeface="+mn-ea"/>
                        </a:rPr>
                        <a:t>～</a:t>
                      </a:r>
                      <a:r>
                        <a:rPr kumimoji="1" lang="en-US" altLang="ja-JP" sz="900" b="0" dirty="0" smtClean="0">
                          <a:latin typeface="+mn-ea"/>
                          <a:ea typeface="+mn-ea"/>
                        </a:rPr>
                        <a:t>11</a:t>
                      </a:r>
                      <a:r>
                        <a:rPr kumimoji="1" lang="ja-JP" altLang="en-US" sz="900" b="0" dirty="0" smtClean="0"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900" b="0" dirty="0" smtClean="0">
                          <a:latin typeface="+mn-ea"/>
                          <a:ea typeface="+mn-ea"/>
                        </a:rPr>
                        <a:t>30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900" b="0" dirty="0" smtClean="0">
                          <a:latin typeface="+mn-ea"/>
                          <a:ea typeface="+mn-ea"/>
                        </a:rPr>
                        <a:t>【</a:t>
                      </a:r>
                      <a:r>
                        <a:rPr kumimoji="1" lang="ja-JP" altLang="en-US" sz="900" b="0" dirty="0" smtClean="0">
                          <a:latin typeface="+mn-ea"/>
                          <a:ea typeface="+mn-ea"/>
                        </a:rPr>
                        <a:t>初診：</a:t>
                      </a:r>
                      <a:r>
                        <a:rPr kumimoji="1" lang="en-US" altLang="ja-JP" sz="900" b="0" dirty="0" smtClean="0">
                          <a:latin typeface="+mn-ea"/>
                          <a:ea typeface="+mn-ea"/>
                        </a:rPr>
                        <a:t>11</a:t>
                      </a:r>
                      <a:r>
                        <a:rPr kumimoji="1" lang="ja-JP" altLang="en-US" sz="900" b="0" dirty="0" smtClean="0"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900" b="0" dirty="0" smtClean="0">
                          <a:latin typeface="+mn-ea"/>
                          <a:ea typeface="+mn-ea"/>
                        </a:rPr>
                        <a:t>00</a:t>
                      </a:r>
                      <a:r>
                        <a:rPr kumimoji="1" lang="ja-JP" altLang="en-US" sz="900" b="0" dirty="0" smtClean="0">
                          <a:latin typeface="+mn-ea"/>
                          <a:ea typeface="+mn-ea"/>
                        </a:rPr>
                        <a:t>迄</a:t>
                      </a:r>
                      <a:r>
                        <a:rPr kumimoji="1" lang="en-US" altLang="ja-JP" sz="900" b="0" dirty="0" smtClean="0">
                          <a:latin typeface="+mn-ea"/>
                          <a:ea typeface="+mn-ea"/>
                        </a:rPr>
                        <a:t>】</a:t>
                      </a:r>
                      <a:endParaRPr kumimoji="1" lang="ja-JP" altLang="en-US" sz="900" b="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300000"/>
                        </a:lnSpc>
                      </a:pPr>
                      <a:r>
                        <a:rPr kumimoji="1" lang="ja-JP" altLang="en-US" sz="900" b="0" dirty="0" smtClean="0">
                          <a:latin typeface="+mn-ea"/>
                          <a:ea typeface="+mn-ea"/>
                        </a:rPr>
                        <a:t>－</a:t>
                      </a:r>
                      <a:endParaRPr kumimoji="1" lang="ja-JP" altLang="en-US" sz="900" b="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5287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51</Template>
  <TotalTime>0</TotalTime>
  <Words>53</Words>
  <Application>Microsoft Office PowerPoint</Application>
  <PresentationFormat>ユーザー設定</PresentationFormat>
  <Paragraphs>62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BIZ UDPゴシック</vt:lpstr>
      <vt:lpstr>HGP明朝E</vt:lpstr>
      <vt:lpstr>HG丸ｺﾞｼｯｸM-PRO</vt:lpstr>
      <vt:lpstr>ＭＳ Ｐゴシック</vt:lpstr>
      <vt:lpstr>宋体</vt:lpstr>
      <vt:lpstr>Arial</vt:lpstr>
      <vt:lpstr>Calibri</vt:lpstr>
      <vt:lpstr>Calibri Light</vt:lpstr>
      <vt:lpstr>Times New Roman</vt:lpstr>
      <vt:lpstr>1_ガイド入りテンプレートサンプル20130531三木さん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2016-07-27T06:11:15Z</dcterms:created>
  <dcterms:modified xsi:type="dcterms:W3CDTF">2021-06-25T07:46:59Z</dcterms:modified>
</cp:coreProperties>
</file>