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7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47F"/>
    <a:srgbClr val="63BFAA"/>
    <a:srgbClr val="640000"/>
    <a:srgbClr val="EE8593"/>
    <a:srgbClr val="88C897"/>
    <a:srgbClr val="E94708"/>
    <a:srgbClr val="906E30"/>
    <a:srgbClr val="82582D"/>
    <a:srgbClr val="A4723A"/>
    <a:srgbClr val="664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18" y="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76" y="196283"/>
            <a:ext cx="2731558" cy="5040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4"/>
          <a:stretch/>
        </p:blipFill>
        <p:spPr bwMode="auto">
          <a:xfrm>
            <a:off x="-36224" y="734291"/>
            <a:ext cx="7775575" cy="1040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2" y="2319517"/>
            <a:ext cx="144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Z:\47870-0707_JP160708\第五弾（48点）-0720(241-254)\247_836d_baby\未标题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15" y="776579"/>
            <a:ext cx="7509162" cy="154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9763" y="984787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7030A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帯状疱疹後関連痛</a:t>
            </a:r>
            <a:r>
              <a:rPr lang="ja-JP" altLang="en-US" sz="2800" dirty="0">
                <a:solidFill>
                  <a:srgbClr val="7030A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に</a:t>
            </a:r>
          </a:p>
          <a:p>
            <a:pPr algn="ctr"/>
            <a:r>
              <a:rPr lang="ja-JP" altLang="en-US" sz="44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神経ブロック</a:t>
            </a:r>
            <a:r>
              <a:rPr lang="ja-JP" altLang="en-US" sz="4400" dirty="0" smtClean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治療 </a:t>
            </a:r>
            <a:r>
              <a:rPr lang="ja-JP" altLang="en-US" sz="2800" dirty="0" smtClean="0">
                <a:solidFill>
                  <a:srgbClr val="7030A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を実施</a:t>
            </a:r>
            <a:endParaRPr lang="zh-CN" altLang="en-US" sz="2800" dirty="0">
              <a:solidFill>
                <a:srgbClr val="7030A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85" y="5495771"/>
            <a:ext cx="144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14" y="3853340"/>
            <a:ext cx="144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1994478" y="1865178"/>
            <a:ext cx="5443998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ja-JP" altLang="en-US" sz="1600" b="1" dirty="0" smtClean="0">
                <a:latin typeface="+mj-ea"/>
                <a:ea typeface="+mj-ea"/>
              </a:rPr>
              <a:t>　</a:t>
            </a:r>
            <a:endParaRPr lang="zh-CN" altLang="en-US" sz="1600" b="1" dirty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5060" y="2535580"/>
            <a:ext cx="13644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23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帯状疱疹</a:t>
            </a:r>
            <a:endParaRPr lang="en-US" altLang="ja-JP" sz="2300" b="1" dirty="0">
              <a:solidFill>
                <a:srgbClr val="64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23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23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関連痛</a:t>
            </a:r>
            <a:endParaRPr lang="en-US" altLang="ja-JP" sz="2300" b="1" dirty="0" smtClean="0">
              <a:solidFill>
                <a:srgbClr val="64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200" b="1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200" b="1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とは</a:t>
            </a:r>
            <a:endParaRPr lang="ja-JP" altLang="en-US" sz="1400" dirty="0">
              <a:solidFill>
                <a:srgbClr val="64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84962" y="4201640"/>
            <a:ext cx="15376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64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b="1" dirty="0" smtClean="0">
                <a:solidFill>
                  <a:srgbClr val="64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3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早期治療</a:t>
            </a:r>
            <a:endParaRPr lang="en-US" altLang="ja-JP" sz="2300" b="1" dirty="0" smtClean="0">
              <a:solidFill>
                <a:srgbClr val="64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b="1" dirty="0" smtClean="0">
                <a:solidFill>
                  <a:srgbClr val="64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が大切</a:t>
            </a:r>
            <a:endParaRPr lang="en-US" altLang="ja-JP" sz="1400" b="1" dirty="0" smtClean="0">
              <a:solidFill>
                <a:srgbClr val="64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88" y="2367688"/>
            <a:ext cx="5389286" cy="133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1967495" y="3930440"/>
            <a:ext cx="55708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帯状疱疹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に罹った</a:t>
            </a:r>
            <a:r>
              <a:rPr lang="ja-JP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約</a:t>
            </a:r>
            <a:r>
              <a:rPr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20</a:t>
            </a:r>
            <a:r>
              <a:rPr lang="ja-JP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％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帯状疱疹後神経痛</a:t>
            </a:r>
            <a:r>
              <a:rPr lang="ja-JP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に移行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する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と言われ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､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特に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高齢者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や帯状疱疹の皮膚症状が重く痛み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強い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場合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早期治療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が大切です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神経ブロック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注射」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患部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の炎症を抑え、痛みを軽減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する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ことで神経痛</a:t>
            </a:r>
            <a:r>
              <a:rPr lang="ja-JP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への移行を抑制する効果</a:t>
            </a:r>
            <a:r>
              <a:rPr lang="ja-JP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得られます。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46325" y="5841033"/>
            <a:ext cx="5809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/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常勤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の麻酔科専門医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が外来で痛み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治療を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行っています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「神経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ブロック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注射」　「レーザー治療」　「薬物治療」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の他、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漢方薬等</a:t>
            </a:r>
            <a:r>
              <a:rPr lang="ja-JP" altLang="en-US" sz="1600" u="sng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東洋</a:t>
            </a:r>
            <a:r>
              <a:rPr lang="ja-JP" altLang="en-US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医学を組み合わせる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ことで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効果も期待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できます。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777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2" name="Picture 3" descr="Z:\47870-0707_JP160708\第五弾（48点）-0720(241-254)\248_837d_baby\837d_baby_OL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208" y="6912870"/>
            <a:ext cx="4212322" cy="159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6162" r="13047" b="16387"/>
          <a:stretch/>
        </p:blipFill>
        <p:spPr>
          <a:xfrm>
            <a:off x="664417" y="6986402"/>
            <a:ext cx="2607476" cy="1980207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123591" y="7131263"/>
            <a:ext cx="276406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✽ 腰、下肢痛　　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✽ 肩や首・上肢の痛み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✽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頭痛、頭部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や顔の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痛み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✽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顔面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神経麻痺や突発性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難聴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✽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眼瞼けいれん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や顔面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けいれん　など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　     幅広く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治療を行っています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どうぞお気軽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にご相談ください。</a:t>
            </a:r>
          </a:p>
        </p:txBody>
      </p:sp>
      <p:sp>
        <p:nvSpPr>
          <p:cNvPr id="24" name="TextBox 45"/>
          <p:cNvSpPr txBox="1"/>
          <p:nvPr/>
        </p:nvSpPr>
        <p:spPr>
          <a:xfrm>
            <a:off x="608628" y="9847576"/>
            <a:ext cx="3327649" cy="8617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医療機関からのご予約・お問い合わせ</a:t>
            </a:r>
            <a:r>
              <a:rPr lang="en-US" altLang="ja-JP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医療連携室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☎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０２８０－２３－７０９０</a:t>
            </a:r>
            <a:r>
              <a:rPr lang="en-US" altLang="zh-TW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zh-TW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直通</a:t>
            </a:r>
            <a:r>
              <a:rPr lang="en-US" altLang="zh-TW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                    </a:t>
            </a: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    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 日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午前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８時３０分～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３０分</a:t>
            </a:r>
            <a:endParaRPr lang="en-US" altLang="zh-TW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　　   　 第１・３土曜日　：　午前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８時３０分～正午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zh-CN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09060" y="2461453"/>
            <a:ext cx="52874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帯状疱疹による痛みは大きく３つ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に分けられます。</a:t>
            </a:r>
          </a:p>
          <a:p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・皮疹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が出る前に生じる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痛み 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“先行痛”</a:t>
            </a:r>
            <a:endParaRPr lang="en-US" altLang="ja-JP" sz="16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・皮疹がある時期の 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“急性帯状疱疹痛”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皮疹が治った後の慢性痛である 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“帯状疱疹後神経痛”</a:t>
            </a:r>
            <a:endParaRPr lang="ja-JP" altLang="en-US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88" y="5652725"/>
            <a:ext cx="5408241" cy="118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 rot="20443488">
            <a:off x="1056293" y="820772"/>
            <a:ext cx="1435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</a:rPr>
              <a:t>麻酔科</a:t>
            </a:r>
            <a:endParaRPr kumimoji="1" lang="ja-JP" altLang="en-US" sz="20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41993" y="8974280"/>
            <a:ext cx="2142215" cy="6617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</a:rPr>
              <a:t>　　　　　　</a:t>
            </a:r>
            <a:r>
              <a:rPr kumimoji="1"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加瀬麻酔科部長</a:t>
            </a:r>
            <a:endParaRPr kumimoji="1" lang="en-US" altLang="ja-JP" sz="9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ペインクリニック専門医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日本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麻酔科学会認定麻酔科</a:t>
            </a:r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指導医</a:t>
            </a:r>
            <a:endParaRPr lang="en-US" altLang="ja-JP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日本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東洋医学会認定漢方専門医</a:t>
            </a:r>
            <a:endParaRPr kumimoji="1" lang="ja-JP" altLang="en-US" sz="9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34" y="3861194"/>
            <a:ext cx="5408240" cy="154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正方形/長方形 27"/>
          <p:cNvSpPr/>
          <p:nvPr/>
        </p:nvSpPr>
        <p:spPr>
          <a:xfrm>
            <a:off x="549426" y="5848727"/>
            <a:ext cx="118974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>
                <a:solidFill>
                  <a:srgbClr val="64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b="1" dirty="0" smtClean="0">
                <a:solidFill>
                  <a:srgbClr val="640000"/>
                </a:solidFill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3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当院の</a:t>
            </a:r>
            <a:endParaRPr lang="en-US" altLang="ja-JP" sz="23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8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特徴</a:t>
            </a:r>
            <a:endParaRPr lang="en-US" altLang="ja-JP" sz="14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TextBox 45"/>
          <p:cNvSpPr txBox="1"/>
          <p:nvPr/>
        </p:nvSpPr>
        <p:spPr>
          <a:xfrm>
            <a:off x="4294909" y="9847576"/>
            <a:ext cx="2701636" cy="8617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 </a:t>
            </a:r>
            <a:r>
              <a:rPr lang="ja-JP" altLang="en-US" sz="1000" dirty="0" smtClean="0">
                <a:latin typeface="+mn-ea"/>
              </a:rPr>
              <a:t>　</a:t>
            </a:r>
            <a:r>
              <a:rPr lang="en-US" altLang="ja-JP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患者さまご自身でご予約の場合</a:t>
            </a:r>
            <a:r>
              <a:rPr lang="en-US" altLang="ja-JP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0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予約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センター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☎ ０２８０－２３－７１１７ </a:t>
            </a:r>
            <a:r>
              <a:rPr lang="en-US" altLang="zh-TW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直通</a:t>
            </a:r>
            <a:r>
              <a:rPr lang="en-US" altLang="zh-TW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                     </a:t>
            </a: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  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 日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：　午前８時～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４時</a:t>
            </a:r>
            <a:endParaRPr lang="en-US" altLang="zh-TW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ja-JP" altLang="en-US" sz="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第１・３土曜日　：　午前８時～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正午　　</a:t>
            </a:r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zh-CN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202276"/>
              </p:ext>
            </p:extLst>
          </p:nvPr>
        </p:nvGraphicFramePr>
        <p:xfrm>
          <a:off x="3410648" y="8625080"/>
          <a:ext cx="3747126" cy="1010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5998"/>
                <a:gridCol w="933071"/>
                <a:gridCol w="277091"/>
                <a:gridCol w="263236"/>
                <a:gridCol w="277091"/>
                <a:gridCol w="1080655"/>
                <a:gridCol w="299984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/>
                        <a:t>診療日</a:t>
                      </a:r>
                      <a:endParaRPr kumimoji="1" lang="ja-JP" alt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1" dirty="0" smtClean="0"/>
                        <a:t>月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/>
                        <a:t>火</a:t>
                      </a:r>
                      <a:endParaRPr kumimoji="1" lang="ja-JP" alt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/>
                        <a:t>水</a:t>
                      </a:r>
                      <a:endParaRPr kumimoji="1" lang="ja-JP" alt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/>
                        <a:t>木</a:t>
                      </a:r>
                      <a:endParaRPr kumimoji="1" lang="ja-JP" alt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1" dirty="0" smtClean="0"/>
                        <a:t>金</a:t>
                      </a:r>
                      <a:endParaRPr kumimoji="1" lang="ja-JP" alt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/>
                        <a:t>土</a:t>
                      </a:r>
                      <a:endParaRPr kumimoji="1" lang="ja-JP" altLang="en-US" sz="9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予約可</a:t>
                      </a:r>
                      <a:endParaRPr kumimoji="1" lang="en-US" altLang="ja-JP" sz="900" b="0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○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：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00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－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－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－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○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9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初診：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迄</a:t>
                      </a:r>
                      <a:r>
                        <a:rPr kumimoji="1" lang="en-US" altLang="ja-JP" sz="900" b="0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kumimoji="1" lang="ja-JP" altLang="en-US" sz="900" b="0" dirty="0" smtClean="0">
                          <a:latin typeface="+mn-ea"/>
                          <a:ea typeface="+mn-ea"/>
                        </a:rPr>
                        <a:t>－</a:t>
                      </a:r>
                      <a:endParaRPr kumimoji="1" lang="ja-JP" altLang="en-US" sz="9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28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53</Words>
  <Application>Microsoft Office PowerPoint</Application>
  <PresentationFormat>ユーザー設定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HGP明朝E</vt:lpstr>
      <vt:lpstr>HG丸ｺﾞｼｯｸM-PRO</vt:lpstr>
      <vt:lpstr>ＭＳ Ｐゴシック</vt:lpstr>
      <vt:lpstr>宋体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2016-07-27T06:11:15Z</dcterms:created>
  <dcterms:modified xsi:type="dcterms:W3CDTF">2021-06-25T07:46:59Z</dcterms:modified>
</cp:coreProperties>
</file>