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62" r:id="rId2"/>
    <p:sldId id="261" r:id="rId3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9CA3"/>
    <a:srgbClr val="E61853"/>
    <a:srgbClr val="BAEAEC"/>
    <a:srgbClr val="E5FAFF"/>
    <a:srgbClr val="0051A9"/>
    <a:srgbClr val="0000FF"/>
    <a:srgbClr val="FFFFCC"/>
    <a:srgbClr val="000000"/>
    <a:srgbClr val="9933FF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1596" y="-22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56" tIns="45728" rIns="91456" bIns="4572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56" tIns="45728" rIns="91456" bIns="4572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43013"/>
            <a:ext cx="23876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6" tIns="45728" rIns="91456" bIns="457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56" tIns="45728" rIns="91456" bIns="457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56" tIns="45728" rIns="91456" bIns="4572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56" tIns="45728" rIns="91456" bIns="4572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572" y="10109836"/>
            <a:ext cx="1749504" cy="580736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5659" y="10109836"/>
            <a:ext cx="2624257" cy="58073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91500" y="10109836"/>
            <a:ext cx="1749504" cy="580736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37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</p:sldLayoutIdLst>
  <p:txStyles>
    <p:titleStyle>
      <a:lvl1pPr algn="l" defTabSz="1530030" rtl="0" eaLnBrk="1" latinLnBrk="0" hangingPunct="1">
        <a:lnSpc>
          <a:spcPct val="90000"/>
        </a:lnSpc>
        <a:spcBef>
          <a:spcPct val="0"/>
        </a:spcBef>
        <a:buNone/>
        <a:defRPr kumimoji="1" sz="73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508" indent="-382508" algn="l" defTabSz="1530030" rtl="0" eaLnBrk="1" latinLnBrk="0" hangingPunct="1">
        <a:lnSpc>
          <a:spcPct val="90000"/>
        </a:lnSpc>
        <a:spcBef>
          <a:spcPts val="1672"/>
        </a:spcBef>
        <a:buFont typeface="Arial" panose="020B0604020202020204" pitchFamily="34" charset="0"/>
        <a:buChar char="•"/>
        <a:defRPr kumimoji="1" sz="4685" kern="1200">
          <a:solidFill>
            <a:schemeClr val="tx1"/>
          </a:solidFill>
          <a:latin typeface="+mn-lt"/>
          <a:ea typeface="+mn-ea"/>
          <a:cs typeface="+mn-cs"/>
        </a:defRPr>
      </a:lvl1pPr>
      <a:lvl2pPr marL="1147523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4016" kern="1200">
          <a:solidFill>
            <a:schemeClr val="tx1"/>
          </a:solidFill>
          <a:latin typeface="+mn-lt"/>
          <a:ea typeface="+mn-ea"/>
          <a:cs typeface="+mn-cs"/>
        </a:defRPr>
      </a:lvl2pPr>
      <a:lvl3pPr marL="1912538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347" kern="1200">
          <a:solidFill>
            <a:schemeClr val="tx1"/>
          </a:solidFill>
          <a:latin typeface="+mn-lt"/>
          <a:ea typeface="+mn-ea"/>
          <a:cs typeface="+mn-cs"/>
        </a:defRPr>
      </a:lvl3pPr>
      <a:lvl4pPr marL="2677552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4pPr>
      <a:lvl5pPr marL="3442567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5pPr>
      <a:lvl6pPr marL="4207581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6pPr>
      <a:lvl7pPr marL="4972598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7pPr>
      <a:lvl8pPr marL="5737613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8pPr>
      <a:lvl9pPr marL="6502627" indent="-382508" algn="l" defTabSz="1530030" rtl="0" eaLnBrk="1" latinLnBrk="0" hangingPunct="1">
        <a:lnSpc>
          <a:spcPct val="90000"/>
        </a:lnSpc>
        <a:spcBef>
          <a:spcPts val="83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1pPr>
      <a:lvl2pPr marL="765014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2pPr>
      <a:lvl3pPr marL="1530030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3pPr>
      <a:lvl4pPr marL="2295044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4pPr>
      <a:lvl5pPr marL="3060061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5pPr>
      <a:lvl6pPr marL="3825075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6pPr>
      <a:lvl7pPr marL="4590089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7pPr>
      <a:lvl8pPr marL="5355105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8pPr>
      <a:lvl9pPr marL="6120119" algn="l" defTabSz="1530030" rtl="0" eaLnBrk="1" latinLnBrk="0" hangingPunct="1"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5694" y="8577942"/>
            <a:ext cx="1352384" cy="1956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660" y="9423771"/>
            <a:ext cx="1097282" cy="108204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33828" y="1744319"/>
            <a:ext cx="8302171" cy="7617618"/>
          </a:xfrm>
          <a:prstGeom prst="rect">
            <a:avLst/>
          </a:prstGeom>
        </p:spPr>
      </p:pic>
      <p:sp>
        <p:nvSpPr>
          <p:cNvPr id="2895" name="テキスト ボックス 2894"/>
          <p:cNvSpPr txBox="1"/>
          <p:nvPr/>
        </p:nvSpPr>
        <p:spPr>
          <a:xfrm>
            <a:off x="-41695" y="751974"/>
            <a:ext cx="778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spc="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</a:t>
            </a:r>
            <a:r>
              <a:rPr lang="ja-JP" altLang="en-US" sz="2000" b="1" spc="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　古河赤十字病院</a:t>
            </a:r>
            <a:endParaRPr lang="ja-JP" altLang="en-US" sz="2000" b="1" spc="6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06" name="テキスト ボックス 2905"/>
          <p:cNvSpPr txBox="1"/>
          <p:nvPr/>
        </p:nvSpPr>
        <p:spPr>
          <a:xfrm>
            <a:off x="-227775" y="1152084"/>
            <a:ext cx="7768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 smtClean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糖尿病教室のお知らせ</a:t>
            </a:r>
            <a:endParaRPr lang="en-US" altLang="ja-JP" sz="4400" b="1" dirty="0" smtClean="0">
              <a:solidFill>
                <a:schemeClr val="accent3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7435" y="501603"/>
            <a:ext cx="1310643" cy="1286259"/>
          </a:xfrm>
          <a:prstGeom prst="rect">
            <a:avLst/>
          </a:prstGeom>
        </p:spPr>
      </p:pic>
      <p:sp>
        <p:nvSpPr>
          <p:cNvPr id="20" name="角丸四角形 19"/>
          <p:cNvSpPr/>
          <p:nvPr/>
        </p:nvSpPr>
        <p:spPr>
          <a:xfrm>
            <a:off x="2394857" y="9419770"/>
            <a:ext cx="2975429" cy="1109929"/>
          </a:xfrm>
          <a:prstGeom prst="roundRect">
            <a:avLst/>
          </a:prstGeom>
          <a:solidFill>
            <a:srgbClr val="089C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 smtClean="0"/>
              <a:t>持参</a:t>
            </a:r>
            <a:r>
              <a:rPr lang="ja-JP" altLang="en-US" sz="1800" dirty="0"/>
              <a:t>して頂く</a:t>
            </a:r>
            <a:r>
              <a:rPr lang="ja-JP" altLang="en-US" sz="1800" dirty="0" smtClean="0"/>
              <a:t>もの</a:t>
            </a:r>
            <a:endParaRPr lang="en-US" altLang="ja-JP" sz="1800" dirty="0" smtClean="0"/>
          </a:p>
          <a:p>
            <a:pPr algn="ctr"/>
            <a:r>
              <a:rPr kumimoji="1" lang="ja-JP" altLang="en-US" sz="1800" dirty="0" smtClean="0"/>
              <a:t>予約票</a:t>
            </a:r>
            <a:endParaRPr kumimoji="1" lang="en-US" altLang="ja-JP" sz="1800" dirty="0" smtClean="0"/>
          </a:p>
          <a:p>
            <a:pPr algn="ctr"/>
            <a:r>
              <a:rPr lang="ja-JP" altLang="en-US" sz="1800" dirty="0" smtClean="0"/>
              <a:t>診察券</a:t>
            </a:r>
            <a:endParaRPr lang="en-US" altLang="ja-JP" sz="1800" dirty="0" smtClean="0"/>
          </a:p>
          <a:p>
            <a:pPr algn="ctr"/>
            <a:r>
              <a:rPr kumimoji="1" lang="ja-JP" altLang="en-US" sz="1800" dirty="0" smtClean="0"/>
              <a:t>筆記</a:t>
            </a:r>
            <a:r>
              <a:rPr kumimoji="1" lang="ja-JP" altLang="en-US" sz="1800" dirty="0"/>
              <a:t>用具</a:t>
            </a:r>
          </a:p>
        </p:txBody>
      </p:sp>
      <p:sp>
        <p:nvSpPr>
          <p:cNvPr id="19" name="フレーム 18"/>
          <p:cNvSpPr/>
          <p:nvPr/>
        </p:nvSpPr>
        <p:spPr>
          <a:xfrm>
            <a:off x="0" y="0"/>
            <a:ext cx="7775574" cy="10971164"/>
          </a:xfrm>
          <a:prstGeom prst="frame">
            <a:avLst>
              <a:gd name="adj1" fmla="val 6566"/>
            </a:avLst>
          </a:prstGeom>
          <a:solidFill>
            <a:srgbClr val="BAEA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8700" y="2700612"/>
            <a:ext cx="6933025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700" dirty="0" smtClean="0"/>
              <a:t>　　</a:t>
            </a:r>
            <a:endParaRPr lang="en-US" altLang="ja-JP" sz="1700" dirty="0" smtClean="0"/>
          </a:p>
          <a:p>
            <a:r>
              <a:rPr lang="ja-JP" altLang="en-US" sz="1600" dirty="0" smtClean="0"/>
              <a:t>日時：別紙「平成</a:t>
            </a:r>
            <a:r>
              <a:rPr lang="en-US" altLang="ja-JP" sz="1600" dirty="0" smtClean="0"/>
              <a:t>26</a:t>
            </a:r>
            <a:r>
              <a:rPr lang="ja-JP" altLang="en-US" sz="1600" dirty="0" smtClean="0"/>
              <a:t>年度スケジュール」をご覧ください。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対象：当院</a:t>
            </a:r>
            <a:r>
              <a:rPr lang="ja-JP" altLang="en-US" sz="1600" dirty="0"/>
              <a:t>で糖尿病を治療されて</a:t>
            </a:r>
            <a:r>
              <a:rPr lang="ja-JP" altLang="en-US" sz="1600" dirty="0" smtClean="0"/>
              <a:t>いる患者様、</a:t>
            </a:r>
            <a:endParaRPr lang="en-US" altLang="ja-JP" sz="1600" dirty="0" smtClean="0"/>
          </a:p>
          <a:p>
            <a:r>
              <a:rPr lang="ja-JP" altLang="en-US" sz="1600" dirty="0" smtClean="0"/>
              <a:t>　　     及び、該当患者様のご家族様。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申込：</a:t>
            </a:r>
            <a:r>
              <a:rPr lang="ja-JP" altLang="en-US" sz="1600" b="1" dirty="0" smtClean="0"/>
              <a:t>診察時に担当医へお申し出下さい</a:t>
            </a:r>
            <a:r>
              <a:rPr lang="ja-JP" altLang="en-US" sz="1600" b="1" dirty="0" smtClean="0"/>
              <a:t>。</a:t>
            </a:r>
            <a:endParaRPr lang="en-US" altLang="ja-JP" sz="1600" b="1" dirty="0" smtClean="0"/>
          </a:p>
          <a:p>
            <a:r>
              <a:rPr lang="ja-JP" altLang="en-US" sz="1600" b="1" dirty="0" smtClean="0"/>
              <a:t>　</a:t>
            </a:r>
            <a:r>
              <a:rPr lang="ja-JP" altLang="en-US" sz="1600" b="1" dirty="0" smtClean="0"/>
              <a:t>　　</a:t>
            </a:r>
            <a:r>
              <a:rPr lang="ja-JP" altLang="en-US" sz="1600" dirty="0" smtClean="0"/>
              <a:t>申し込みは講義前日まで可能です。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</a:t>
            </a:r>
            <a:r>
              <a:rPr lang="ja-JP" altLang="en-US" sz="1400" dirty="0" smtClean="0"/>
              <a:t>　（予約変更時は、予約センターまでご連絡下さい）</a:t>
            </a:r>
            <a:r>
              <a:rPr lang="ja-JP" altLang="en-US" sz="1600" dirty="0" smtClean="0"/>
              <a:t>　</a:t>
            </a:r>
            <a:endParaRPr lang="en-US" altLang="ja-JP" sz="1600" b="1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定員：１回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講義につき　１５名様まで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場所：講義開始５分前迄に、直接２階会議室まで</a:t>
            </a:r>
            <a:r>
              <a:rPr lang="ja-JP" altLang="en-US" sz="1600" dirty="0"/>
              <a:t>お越し</a:t>
            </a:r>
            <a:r>
              <a:rPr lang="ja-JP" altLang="en-US" sz="1600" dirty="0" smtClean="0"/>
              <a:t>下さい。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　</a:t>
            </a:r>
            <a:r>
              <a:rPr lang="ja-JP" altLang="en-US" sz="1400" dirty="0" smtClean="0"/>
              <a:t>（当日は、受付を通らなくて結構です）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参加費：無料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</a:t>
            </a:r>
            <a:r>
              <a:rPr lang="ja-JP" altLang="en-US" sz="1600" b="1" dirty="0" smtClean="0"/>
              <a:t>注①  平成</a:t>
            </a:r>
            <a:r>
              <a:rPr lang="en-US" altLang="ja-JP" sz="1600" b="1" dirty="0" smtClean="0"/>
              <a:t>26</a:t>
            </a:r>
            <a:r>
              <a:rPr lang="ja-JP" altLang="en-US" sz="1600" b="1" dirty="0" smtClean="0"/>
              <a:t>年</a:t>
            </a:r>
            <a:r>
              <a:rPr lang="en-US" altLang="ja-JP" sz="1600" b="1" dirty="0" smtClean="0"/>
              <a:t>12</a:t>
            </a:r>
            <a:r>
              <a:rPr lang="ja-JP" altLang="en-US" sz="1600" b="1" dirty="0" smtClean="0"/>
              <a:t>月</a:t>
            </a:r>
            <a:r>
              <a:rPr lang="en-US" altLang="ja-JP" sz="1600" b="1" dirty="0" smtClean="0"/>
              <a:t>6</a:t>
            </a:r>
            <a:r>
              <a:rPr lang="ja-JP" altLang="en-US" sz="1600" b="1" dirty="0" smtClean="0"/>
              <a:t>日と、平成</a:t>
            </a:r>
            <a:r>
              <a:rPr lang="en-US" altLang="ja-JP" sz="1600" b="1" dirty="0" smtClean="0"/>
              <a:t>27</a:t>
            </a:r>
            <a:r>
              <a:rPr lang="ja-JP" altLang="en-US" sz="1600" b="1" dirty="0" smtClean="0"/>
              <a:t>年</a:t>
            </a:r>
            <a:r>
              <a:rPr lang="en-US" altLang="ja-JP" sz="1600" b="1" dirty="0" smtClean="0"/>
              <a:t>2</a:t>
            </a:r>
            <a:r>
              <a:rPr lang="ja-JP" altLang="en-US" sz="1600" b="1" dirty="0" smtClean="0"/>
              <a:t>月</a:t>
            </a:r>
            <a:r>
              <a:rPr lang="en-US" altLang="ja-JP" sz="1600" b="1" dirty="0" smtClean="0"/>
              <a:t>7</a:t>
            </a:r>
            <a:r>
              <a:rPr lang="ja-JP" altLang="en-US" sz="1600" b="1" dirty="0" smtClean="0"/>
              <a:t>日の</a:t>
            </a:r>
            <a:endParaRPr lang="en-US" altLang="ja-JP" sz="1600" b="1" dirty="0" smtClean="0"/>
          </a:p>
          <a:p>
            <a:r>
              <a:rPr lang="en-US" altLang="ja-JP" sz="1600" b="1" dirty="0" smtClean="0"/>
              <a:t>              </a:t>
            </a:r>
            <a:r>
              <a:rPr lang="ja-JP" altLang="en-US" sz="1600" b="1" dirty="0" smtClean="0"/>
              <a:t>   　   管理</a:t>
            </a:r>
            <a:r>
              <a:rPr lang="ja-JP" altLang="en-US" sz="1600" b="1" dirty="0"/>
              <a:t>栄養士の</a:t>
            </a:r>
            <a:r>
              <a:rPr lang="ja-JP" altLang="en-US" sz="1600" b="1" dirty="0" smtClean="0"/>
              <a:t>講義につきましては、</a:t>
            </a:r>
            <a:endParaRPr lang="en-US" altLang="ja-JP" sz="1600" b="1" dirty="0" smtClean="0"/>
          </a:p>
          <a:p>
            <a:r>
              <a:rPr lang="ja-JP" altLang="en-US" sz="1600" b="1" dirty="0" smtClean="0"/>
              <a:t>　　　　       指導料</a:t>
            </a:r>
            <a:r>
              <a:rPr lang="ja-JP" altLang="en-US" sz="1600" b="1" dirty="0"/>
              <a:t>と</a:t>
            </a:r>
            <a:r>
              <a:rPr lang="ja-JP" altLang="en-US" sz="1600" b="1" dirty="0" smtClean="0"/>
              <a:t>して、</a:t>
            </a:r>
            <a:r>
              <a:rPr lang="ja-JP" altLang="en-US" sz="1600" b="1" u="sng" dirty="0" smtClean="0"/>
              <a:t>２４０円をお支払い頂きます。</a:t>
            </a:r>
            <a:endParaRPr lang="en-US" altLang="ja-JP" sz="1600" b="1" u="sng" dirty="0" smtClean="0"/>
          </a:p>
          <a:p>
            <a:r>
              <a:rPr lang="ja-JP" altLang="en-US" sz="1600" b="1" dirty="0" smtClean="0"/>
              <a:t>　　　</a:t>
            </a:r>
            <a:endParaRPr lang="en-US" altLang="ja-JP" sz="1600" b="1" dirty="0" smtClean="0"/>
          </a:p>
          <a:p>
            <a:endParaRPr lang="ja-JP" altLang="en-US" sz="1200" dirty="0"/>
          </a:p>
          <a:p>
            <a:endParaRPr lang="ja-JP" altLang="en-US" sz="1600" dirty="0"/>
          </a:p>
          <a:p>
            <a:endParaRPr lang="ja-JP" altLang="en-US" sz="1600" dirty="0"/>
          </a:p>
        </p:txBody>
      </p:sp>
      <p:pic>
        <p:nvPicPr>
          <p:cNvPr id="1026" name="Picture 2" descr="C:\Users\KGFIE-PC\Desktop\赤十字マーク\redcros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52749" y="751933"/>
            <a:ext cx="385537" cy="3990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660" y="9423771"/>
            <a:ext cx="1097282" cy="1082042"/>
          </a:xfrm>
          <a:prstGeom prst="rect">
            <a:avLst/>
          </a:prstGeom>
        </p:spPr>
      </p:pic>
      <p:sp>
        <p:nvSpPr>
          <p:cNvPr id="2906" name="テキスト ボックス 2905"/>
          <p:cNvSpPr txBox="1"/>
          <p:nvPr/>
        </p:nvSpPr>
        <p:spPr>
          <a:xfrm>
            <a:off x="-227775" y="1152084"/>
            <a:ext cx="77680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 smtClean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糖尿病</a:t>
            </a:r>
            <a:r>
              <a:rPr lang="ja-JP" altLang="en-US" sz="4400" b="1" dirty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教室の</a:t>
            </a:r>
            <a:r>
              <a:rPr lang="ja-JP" altLang="en-US" sz="4400" b="1" dirty="0" smtClean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endParaRPr lang="en-US" altLang="ja-JP" sz="4400" b="1" dirty="0" smtClean="0">
              <a:solidFill>
                <a:schemeClr val="accent3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4400" b="1" dirty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4000" b="1" dirty="0" smtClean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3600" b="1" dirty="0" smtClean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3600" b="1" dirty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z="3600" b="1" dirty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年度のスケジュール</a:t>
            </a:r>
            <a:r>
              <a:rPr lang="ja-JP" altLang="en-US" sz="4000" b="1" dirty="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4000" b="1" dirty="0" smtClean="0">
              <a:solidFill>
                <a:schemeClr val="accent3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7435" y="501603"/>
            <a:ext cx="1310643" cy="1286259"/>
          </a:xfrm>
          <a:prstGeom prst="rect">
            <a:avLst/>
          </a:prstGeom>
        </p:spPr>
      </p:pic>
      <p:sp>
        <p:nvSpPr>
          <p:cNvPr id="19" name="フレーム 18"/>
          <p:cNvSpPr/>
          <p:nvPr/>
        </p:nvSpPr>
        <p:spPr>
          <a:xfrm>
            <a:off x="1" y="0"/>
            <a:ext cx="7775574" cy="10971164"/>
          </a:xfrm>
          <a:prstGeom prst="frame">
            <a:avLst>
              <a:gd name="adj1" fmla="val 6566"/>
            </a:avLst>
          </a:prstGeom>
          <a:solidFill>
            <a:srgbClr val="BAEA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2639415"/>
              </p:ext>
            </p:extLst>
          </p:nvPr>
        </p:nvGraphicFramePr>
        <p:xfrm>
          <a:off x="508001" y="2598637"/>
          <a:ext cx="6734628" cy="68295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0545"/>
                <a:gridCol w="1345632"/>
                <a:gridCol w="2325603"/>
                <a:gridCol w="1322848"/>
              </a:tblGrid>
              <a:tr h="539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日時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時間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内容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講義者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06531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26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en-US" altLang="ja-JP" sz="1600" dirty="0" smtClean="0"/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　 </a:t>
                      </a:r>
                      <a:r>
                        <a:rPr kumimoji="1" lang="en-US" altLang="ja-JP" sz="1800" dirty="0" smtClean="0"/>
                        <a:t>11</a:t>
                      </a:r>
                      <a:r>
                        <a:rPr kumimoji="1" lang="ja-JP" altLang="en-US" sz="1800" dirty="0" smtClean="0"/>
                        <a:t>月</a:t>
                      </a:r>
                      <a:r>
                        <a:rPr kumimoji="1" lang="en-US" altLang="ja-JP" sz="1800" dirty="0" smtClean="0"/>
                        <a:t>15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800" dirty="0" smtClean="0"/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27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en-US" altLang="ja-JP" sz="1600" dirty="0" smtClean="0"/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　   </a:t>
                      </a:r>
                      <a:r>
                        <a:rPr kumimoji="1" lang="en-US" altLang="ja-JP" sz="1800" dirty="0" smtClean="0"/>
                        <a:t>1</a:t>
                      </a:r>
                      <a:r>
                        <a:rPr kumimoji="1" lang="ja-JP" altLang="en-US" sz="1800" dirty="0" smtClean="0"/>
                        <a:t>月</a:t>
                      </a:r>
                      <a:r>
                        <a:rPr kumimoji="1" lang="en-US" altLang="ja-JP" sz="1800" dirty="0" smtClean="0"/>
                        <a:t>17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 smtClean="0"/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 　  </a:t>
                      </a:r>
                      <a:r>
                        <a:rPr kumimoji="1" lang="en-US" altLang="ja-JP" sz="1800" dirty="0" smtClean="0"/>
                        <a:t>3</a:t>
                      </a:r>
                      <a:r>
                        <a:rPr kumimoji="1" lang="ja-JP" altLang="en-US" sz="1800" dirty="0" smtClean="0"/>
                        <a:t>月  </a:t>
                      </a:r>
                      <a:r>
                        <a:rPr kumimoji="1" lang="en-US" altLang="ja-JP" sz="1800" dirty="0" smtClean="0"/>
                        <a:t>7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11:00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11:30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･糖尿病の</a:t>
                      </a:r>
                      <a:r>
                        <a:rPr kumimoji="1" lang="en-US" altLang="ja-JP" sz="1400" dirty="0" smtClean="0"/>
                        <a:t>…</a:t>
                      </a:r>
                    </a:p>
                    <a:p>
                      <a:r>
                        <a:rPr kumimoji="1" lang="ja-JP" altLang="en-US" sz="1400" dirty="0" smtClean="0"/>
                        <a:t>　こんな薬、あんな薬</a:t>
                      </a:r>
                    </a:p>
                    <a:p>
                      <a:r>
                        <a:rPr kumimoji="1" lang="ja-JP" altLang="en-US" sz="1400" dirty="0" smtClean="0"/>
                        <a:t>･低血糖時の対応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薬剤師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6723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11:30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12:00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･糖尿病の検査とは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臨床検査技師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598228"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26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en-US" altLang="ja-JP" sz="1600" dirty="0" smtClean="0"/>
                    </a:p>
                    <a:p>
                      <a:pPr algn="l"/>
                      <a:r>
                        <a:rPr kumimoji="1" lang="ja-JP" altLang="en-US" sz="2000" dirty="0" smtClean="0"/>
                        <a:t> 　</a:t>
                      </a:r>
                      <a:r>
                        <a:rPr kumimoji="1" lang="en-US" altLang="ja-JP" sz="1800" dirty="0" smtClean="0"/>
                        <a:t>12</a:t>
                      </a:r>
                      <a:r>
                        <a:rPr kumimoji="1" lang="ja-JP" altLang="en-US" sz="1800" dirty="0" smtClean="0"/>
                        <a:t>月</a:t>
                      </a:r>
                      <a:r>
                        <a:rPr kumimoji="1" lang="ja-JP" altLang="en-US" sz="1800" baseline="0" dirty="0" smtClean="0"/>
                        <a:t> </a:t>
                      </a:r>
                      <a:r>
                        <a:rPr kumimoji="1" lang="en-US" altLang="ja-JP" sz="1800" dirty="0" smtClean="0"/>
                        <a:t>6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 smtClean="0"/>
                    </a:p>
                    <a:p>
                      <a:pPr algn="l"/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27</a:t>
                      </a:r>
                      <a:r>
                        <a:rPr kumimoji="1" lang="ja-JP" altLang="en-US" sz="1600" dirty="0" smtClean="0"/>
                        <a:t>年</a:t>
                      </a:r>
                    </a:p>
                    <a:p>
                      <a:pPr algn="l"/>
                      <a:r>
                        <a:rPr kumimoji="1" lang="ja-JP" altLang="en-US" sz="2000" dirty="0" smtClean="0"/>
                        <a:t>　  </a:t>
                      </a:r>
                      <a:r>
                        <a:rPr kumimoji="1" lang="ja-JP" altLang="en-US" sz="1800" dirty="0" smtClean="0"/>
                        <a:t> </a:t>
                      </a:r>
                      <a:r>
                        <a:rPr kumimoji="1" lang="en-US" altLang="ja-JP" sz="1800" dirty="0" smtClean="0"/>
                        <a:t>2</a:t>
                      </a:r>
                      <a:r>
                        <a:rPr kumimoji="1" lang="ja-JP" altLang="en-US" sz="1800" dirty="0" smtClean="0"/>
                        <a:t>月</a:t>
                      </a:r>
                      <a:r>
                        <a:rPr kumimoji="1" lang="ja-JP" altLang="en-US" sz="1800" baseline="0" dirty="0" smtClean="0"/>
                        <a:t> </a:t>
                      </a:r>
                      <a:r>
                        <a:rPr kumimoji="1" lang="en-US" altLang="ja-JP" sz="1800" dirty="0" smtClean="0"/>
                        <a:t>7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 smtClean="0"/>
                    </a:p>
                    <a:p>
                      <a:pPr algn="l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12:30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13:10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･今日から始める食事療法</a:t>
                      </a:r>
                      <a:endParaRPr kumimoji="1" lang="en-US" altLang="ja-JP" sz="1300" dirty="0" smtClean="0"/>
                    </a:p>
                    <a:p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baseline="0" dirty="0" smtClean="0"/>
                        <a:t>   </a:t>
                      </a:r>
                      <a:r>
                        <a:rPr kumimoji="1" lang="ja-JP" altLang="en-US" sz="1400" b="1" dirty="0" smtClean="0"/>
                        <a:t>注①</a:t>
                      </a:r>
                      <a:r>
                        <a:rPr kumimoji="1" lang="ja-JP" altLang="en-US" sz="1400" dirty="0" smtClean="0"/>
                        <a:t> </a:t>
                      </a:r>
                      <a:r>
                        <a:rPr kumimoji="1" lang="ja-JP" altLang="en-US" sz="1200" dirty="0" smtClean="0"/>
                        <a:t>有料となります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管理栄養士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5675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13:10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13:40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休憩</a:t>
                      </a:r>
                      <a:endParaRPr kumimoji="1" lang="en-US" altLang="ja-JP" sz="1400" b="1" dirty="0" smtClean="0"/>
                    </a:p>
                    <a:p>
                      <a:r>
                        <a:rPr kumimoji="1" lang="ja-JP" altLang="en-US" sz="1200" dirty="0" smtClean="0"/>
                        <a:t>　（会計窓口にて、お支払を済ませて頂きます）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7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13:40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14:10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･糖尿病を正しく知ろう</a:t>
                      </a:r>
                    </a:p>
                    <a:p>
                      <a:r>
                        <a:rPr kumimoji="1" lang="ja-JP" altLang="en-US" sz="1400" dirty="0" smtClean="0"/>
                        <a:t>･糖尿病の合併症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</a:t>
                      </a:r>
                      <a:r>
                        <a:rPr kumimoji="1" lang="en-US" altLang="ja-JP" sz="1400" dirty="0" smtClean="0"/>
                        <a:t>｢</a:t>
                      </a:r>
                      <a:r>
                        <a:rPr kumimoji="1" lang="ja-JP" altLang="en-US" sz="1400" dirty="0" smtClean="0"/>
                        <a:t>しめ</a:t>
                      </a:r>
                      <a:r>
                        <a:rPr kumimoji="1" lang="ja-JP" altLang="en-US" sz="1400" dirty="0" err="1" smtClean="0"/>
                        <a:t>じ</a:t>
                      </a:r>
                      <a:r>
                        <a:rPr kumimoji="1" lang="en-US" altLang="ja-JP" sz="1400" dirty="0" smtClean="0"/>
                        <a:t>｣</a:t>
                      </a:r>
                      <a:r>
                        <a:rPr kumimoji="1" lang="ja-JP" altLang="en-US" sz="1400" dirty="0" smtClean="0"/>
                        <a:t>と</a:t>
                      </a:r>
                      <a:r>
                        <a:rPr kumimoji="1" lang="en-US" altLang="ja-JP" sz="1400" dirty="0" smtClean="0"/>
                        <a:t>｢</a:t>
                      </a:r>
                      <a:r>
                        <a:rPr kumimoji="1" lang="ja-JP" altLang="en-US" sz="1400" dirty="0" smtClean="0"/>
                        <a:t>えのき</a:t>
                      </a:r>
                      <a:r>
                        <a:rPr kumimoji="1" lang="en-US" altLang="ja-JP" sz="1400" dirty="0" smtClean="0"/>
                        <a:t>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内科医師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1762420"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26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1800" dirty="0" smtClean="0"/>
                        <a:t>12</a:t>
                      </a:r>
                      <a:r>
                        <a:rPr kumimoji="1" lang="ja-JP" altLang="en-US" sz="1800" dirty="0" smtClean="0"/>
                        <a:t>月</a:t>
                      </a:r>
                      <a:r>
                        <a:rPr kumimoji="1" lang="en-US" altLang="ja-JP" sz="1800" dirty="0" smtClean="0"/>
                        <a:t>20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 smtClean="0"/>
                    </a:p>
                    <a:p>
                      <a:r>
                        <a:rPr kumimoji="1" lang="ja-JP" altLang="en-US" sz="1600" dirty="0" smtClean="0"/>
                        <a:t>平成</a:t>
                      </a:r>
                      <a:r>
                        <a:rPr kumimoji="1" lang="en-US" altLang="ja-JP" sz="1600" dirty="0" smtClean="0"/>
                        <a:t>27</a:t>
                      </a:r>
                      <a:r>
                        <a:rPr kumimoji="1" lang="ja-JP" altLang="en-US" sz="1600" dirty="0" smtClean="0"/>
                        <a:t>年</a:t>
                      </a:r>
                    </a:p>
                    <a:p>
                      <a:r>
                        <a:rPr kumimoji="1" lang="ja-JP" altLang="en-US" sz="2000" dirty="0" smtClean="0"/>
                        <a:t> </a:t>
                      </a:r>
                      <a:r>
                        <a:rPr kumimoji="1" lang="ja-JP" altLang="en-US" sz="1800" dirty="0" smtClean="0"/>
                        <a:t>　 </a:t>
                      </a:r>
                      <a:r>
                        <a:rPr kumimoji="1" lang="en-US" altLang="ja-JP" sz="1800" dirty="0" smtClean="0"/>
                        <a:t>2</a:t>
                      </a:r>
                      <a:r>
                        <a:rPr kumimoji="1" lang="ja-JP" altLang="en-US" sz="1800" dirty="0" smtClean="0"/>
                        <a:t>月</a:t>
                      </a:r>
                      <a:r>
                        <a:rPr kumimoji="1" lang="en-US" altLang="ja-JP" sz="1800" dirty="0" smtClean="0"/>
                        <a:t>21</a:t>
                      </a:r>
                      <a:r>
                        <a:rPr kumimoji="1" lang="ja-JP" altLang="en-US" sz="1800" dirty="0" smtClean="0"/>
                        <a:t>日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土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11:00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11:30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ja-JP" altLang="en-US" sz="1300" dirty="0" smtClean="0"/>
                        <a:t>守りたい大切な足</a:t>
                      </a:r>
                    </a:p>
                    <a:p>
                      <a:pPr algn="l"/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200" dirty="0" smtClean="0"/>
                        <a:t>（フットケアにいて）</a:t>
                      </a:r>
                    </a:p>
                    <a:p>
                      <a:pPr algn="l"/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ja-JP" altLang="en-US" sz="1300" dirty="0" smtClean="0"/>
                        <a:t>糖尿病と上手に付き合おう</a:t>
                      </a:r>
                    </a:p>
                    <a:p>
                      <a:pPr algn="l"/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200" dirty="0" smtClean="0"/>
                        <a:t>（シックデイや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その他の注意点について）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糖尿病看護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認定看護師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10455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11:30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12:00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･体を動かして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baseline="0" dirty="0" smtClean="0"/>
                        <a:t>   </a:t>
                      </a:r>
                      <a:r>
                        <a:rPr kumimoji="1" lang="ja-JP" altLang="en-US" sz="1400" dirty="0" smtClean="0"/>
                        <a:t>血糖値を下げましょう</a:t>
                      </a:r>
                    </a:p>
                    <a:p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200" dirty="0" smtClean="0"/>
                        <a:t>（運動療法について）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理学療法士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-13600" y="635859"/>
            <a:ext cx="778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spc="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  　古河赤十字病院</a:t>
            </a:r>
            <a:endParaRPr lang="ja-JP" altLang="en-US" sz="2400" b="1" spc="6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Picture 2" descr="C:\Users\KGFIE-PC\Desktop\赤十字マーク\redcros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80178" y="621305"/>
            <a:ext cx="385537" cy="399004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1484046" y="9636474"/>
            <a:ext cx="5495029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すべての講義に参加しなくても構いません</a:t>
            </a:r>
            <a:r>
              <a:rPr lang="ja-JP" altLang="en-US" dirty="0" smtClean="0"/>
              <a:t>。　　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 ご希望</a:t>
            </a:r>
            <a:r>
              <a:rPr lang="ja-JP" altLang="en-US" dirty="0"/>
              <a:t>の日時や</a:t>
            </a:r>
            <a:r>
              <a:rPr lang="ja-JP" altLang="en-US" dirty="0" smtClean="0"/>
              <a:t>時間は選択可能です。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7600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9.potx" id="{EF188E86-3C63-4012-B38A-C126D4DE1D50}" vid="{EA4ADA07-8710-409E-B299-BBD505F6033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</Template>
  <TotalTime>0</TotalTime>
  <Words>116</Words>
  <Application>Microsoft Office PowerPoint</Application>
  <PresentationFormat>ユーザー設定</PresentationFormat>
  <Paragraphs>84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2013-07-10T10:29:52Z</dcterms:created>
  <dcterms:modified xsi:type="dcterms:W3CDTF">2014-10-08T05:45:44Z</dcterms:modified>
</cp:coreProperties>
</file>